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9"/>
  </p:notesMasterIdLst>
  <p:sldIdLst>
    <p:sldId id="409" r:id="rId2"/>
    <p:sldId id="403" r:id="rId3"/>
    <p:sldId id="272" r:id="rId4"/>
    <p:sldId id="305" r:id="rId5"/>
    <p:sldId id="256" r:id="rId6"/>
    <p:sldId id="404" r:id="rId7"/>
    <p:sldId id="312" r:id="rId8"/>
    <p:sldId id="311" r:id="rId9"/>
    <p:sldId id="315" r:id="rId10"/>
    <p:sldId id="314" r:id="rId11"/>
    <p:sldId id="322" r:id="rId12"/>
    <p:sldId id="298" r:id="rId13"/>
    <p:sldId id="299" r:id="rId14"/>
    <p:sldId id="300" r:id="rId15"/>
    <p:sldId id="263" r:id="rId16"/>
    <p:sldId id="264" r:id="rId17"/>
    <p:sldId id="323" r:id="rId18"/>
    <p:sldId id="292" r:id="rId19"/>
    <p:sldId id="318" r:id="rId20"/>
    <p:sldId id="317" r:id="rId21"/>
    <p:sldId id="324" r:id="rId22"/>
    <p:sldId id="326" r:id="rId23"/>
    <p:sldId id="325" r:id="rId24"/>
    <p:sldId id="327" r:id="rId25"/>
    <p:sldId id="328" r:id="rId26"/>
    <p:sldId id="406" r:id="rId27"/>
    <p:sldId id="268" r:id="rId28"/>
    <p:sldId id="407" r:id="rId29"/>
    <p:sldId id="269" r:id="rId30"/>
    <p:sldId id="333" r:id="rId31"/>
    <p:sldId id="316" r:id="rId32"/>
    <p:sldId id="335" r:id="rId33"/>
    <p:sldId id="336" r:id="rId34"/>
    <p:sldId id="337" r:id="rId35"/>
    <p:sldId id="339" r:id="rId36"/>
    <p:sldId id="331" r:id="rId37"/>
    <p:sldId id="332" r:id="rId38"/>
    <p:sldId id="405" r:id="rId39"/>
    <p:sldId id="397" r:id="rId40"/>
    <p:sldId id="330" r:id="rId41"/>
    <p:sldId id="408" r:id="rId42"/>
    <p:sldId id="274" r:id="rId43"/>
    <p:sldId id="275" r:id="rId44"/>
    <p:sldId id="276" r:id="rId45"/>
    <p:sldId id="277" r:id="rId46"/>
    <p:sldId id="282" r:id="rId47"/>
    <p:sldId id="320" r:id="rId48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/>
    <p:restoredTop sz="72481"/>
  </p:normalViewPr>
  <p:slideViewPr>
    <p:cSldViewPr snapToGrid="0" snapToObjects="1">
      <p:cViewPr varScale="1">
        <p:scale>
          <a:sx n="45" d="100"/>
          <a:sy n="45" d="100"/>
        </p:scale>
        <p:origin x="1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png>
</file>

<file path=ppt/media/image10.gif>
</file>

<file path=ppt/media/image11.jpe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67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dirty="0" err="1"/>
              <a:t>TeslaCar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78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759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Models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–&gt; </a:t>
            </a:r>
            <a:r>
              <a:rPr lang="en-US" sz="2300" b="1" dirty="0" err="1">
                <a:solidFill>
                  <a:srgbClr val="C00000"/>
                </a:solidFill>
              </a:rPr>
              <a:t>wheelsize</a:t>
            </a:r>
            <a:r>
              <a:rPr lang="en-US" sz="2300" b="1" dirty="0">
                <a:solidFill>
                  <a:srgbClr val="C00000"/>
                </a:solidFill>
              </a:rPr>
              <a:t> 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–&gt; climate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                –&gt; speed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  <a:sym typeface="Wingdings" pitchFamily="2" charset="2"/>
              </a:rPr>
              <a:t>                                                           --&gt;</a:t>
            </a:r>
            <a:r>
              <a:rPr lang="en-US" sz="2300" b="1" dirty="0">
                <a:solidFill>
                  <a:srgbClr val="C00000"/>
                </a:solidFill>
              </a:rPr>
              <a:t> </a:t>
            </a:r>
            <a:r>
              <a:rPr lang="en-US" sz="2300" b="1" dirty="0" err="1">
                <a:solidFill>
                  <a:srgbClr val="C00000"/>
                </a:solidFill>
              </a:rPr>
              <a:t>temparature</a:t>
            </a:r>
            <a:endParaRPr lang="en-US" sz="2300" b="1" dirty="0">
              <a:solidFill>
                <a:srgbClr val="C00000"/>
              </a:solidFill>
            </a:endParaRPr>
          </a:p>
          <a:p>
            <a:endParaRPr lang="en-US" sz="15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4973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Our state is an object which in our case only has one key called </a:t>
            </a:r>
            <a:r>
              <a:rPr lang="en-US" dirty="0"/>
              <a:t>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3188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Changing the state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modify the state, simply call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(),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passing in the new state object as the argument.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We’ll do this inside a method which we’ll call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Note: To make this work, we also had to bind the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b="1" i="0" dirty="0"/>
              <a:t>this’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keyword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the </a:t>
            </a:r>
            <a:r>
              <a:rPr lang="en-US" dirty="0" err="1"/>
              <a:t>updateMessage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 Otherwise we couldn’t have accessed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method.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br>
              <a:rPr lang="en-US" dirty="0"/>
            </a:b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next step is to create a button to click on, so that we can trigger the </a:t>
            </a:r>
            <a:r>
              <a:rPr lang="en-US" dirty="0" err="1"/>
              <a:t>updateMessage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then calls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which changes the </a:t>
            </a:r>
            <a:r>
              <a:rPr lang="en-US" dirty="0" err="1"/>
              <a:t>this.state.message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value. 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677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37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097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53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lifecycle callbacks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are useful when you want to render or update components, or to receive notifications at different stages of </a:t>
            </a:r>
            <a:r>
              <a:rPr lang="en-US" dirty="0"/>
              <a:t>lifecycle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6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no </a:t>
            </a:r>
            <a:r>
              <a:rPr lang="en-US" dirty="0"/>
              <a:t>state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7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12/19/18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7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tiff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25B4D-31E5-8443-A841-EF8281759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A3EE4-CFE0-0B4A-9CDD-8FECE8FA29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023218-3CC0-8D4E-AEE8-47E73A66D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3537"/>
            <a:ext cx="13004800" cy="542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535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00B0F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rgbClr val="FFFF00"/>
                </a:solidFill>
              </a:rPr>
              <a:t>{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}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</a:t>
            </a:r>
            <a:r>
              <a:rPr lang="en-US" sz="2800" i="1" dirty="0">
                <a:solidFill>
                  <a:srgbClr val="FFFF00"/>
                </a:solidFill>
              </a:rPr>
              <a:t>name</a:t>
            </a:r>
            <a:r>
              <a:rPr lang="en-US" sz="2800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87851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(d) = V</a:t>
            </a:r>
          </a:p>
          <a:p>
            <a:pPr marL="180975" indent="0" algn="ctr">
              <a:buNone/>
            </a:pP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44847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685800" lvl="1" indent="0" rtl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400" b="1" dirty="0"/>
              <a:t>&lt;div id="root"&gt;&lt;/div&gt;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777152"/>
              </p:ext>
            </p:extLst>
          </p:nvPr>
        </p:nvGraphicFramePr>
        <p:xfrm>
          <a:off x="9327051" y="7451099"/>
          <a:ext cx="327737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789" y="2067238"/>
            <a:ext cx="11667220" cy="6867714"/>
          </a:xfrm>
        </p:spPr>
      </p:pic>
    </p:spTree>
    <p:extLst>
      <p:ext uri="{BB962C8B-B14F-4D97-AF65-F5344CB8AC3E}">
        <p14:creationId xmlns:p14="http://schemas.microsoft.com/office/powerpoint/2010/main" val="3927592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31925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5750" y="2736850"/>
            <a:ext cx="2578100" cy="67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84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80975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B0F0"/>
                </a:solidFill>
              </a:rPr>
              <a:t>App</a:t>
            </a:r>
            <a:r>
              <a:rPr lang="en-US" dirty="0"/>
              <a:t> 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</a:t>
            </a:r>
            <a:r>
              <a:rPr lang="en-US" b="1" dirty="0">
                <a:solidFill>
                  <a:srgbClr val="00B0F0"/>
                </a:solidFill>
              </a:rPr>
              <a:t>return</a:t>
            </a:r>
            <a:r>
              <a:rPr lang="en-US" dirty="0"/>
              <a:t>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B10F-A6E9-7746-9613-D02FC32CA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Peter Eijgermans</a:t>
            </a:r>
          </a:p>
        </p:txBody>
      </p:sp>
      <p:pic>
        <p:nvPicPr>
          <p:cNvPr id="1026" name="Picture 2" descr="https://lh6.googleusercontent.com/n8zTovCz5MHsZkBW9omWWAykEeZ44cHXEaf0Q3JrMccUVY9HG0QynKquj8lKtW3Ay63CYVR9EpV5WD72zDOigyg8LnQ3Vdoy9E1i7BytFCDLU5j5AsPqYLFhCgPstetwfR99iivf6rs">
            <a:extLst>
              <a:ext uri="{FF2B5EF4-FFF2-40B4-BE49-F238E27FC236}">
                <a16:creationId xmlns:a16="http://schemas.microsoft.com/office/drawing/2014/main" id="{BDE4C3F3-8D9C-0345-B9F2-36A2304E7B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634" y="3866590"/>
            <a:ext cx="2603129" cy="260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YFJRf2dOKpItnTx-T8y2jnAdIW0SGAtDrRCEtpC9Nc8Wz2ItDcQpapIrSu67BsPQLptQy89Y8ERmYhS42nW9_zGdiYbwFyTUy_ambRRptalgIC6HpUwgtRWIZdhb9HxigloAe79qlw">
            <a:extLst>
              <a:ext uri="{FF2B5EF4-FFF2-40B4-BE49-F238E27FC236}">
                <a16:creationId xmlns:a16="http://schemas.microsoft.com/office/drawing/2014/main" id="{EE4F2794-9FD3-3C46-AA97-E5FA4680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275" y="3125790"/>
            <a:ext cx="2826380" cy="141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mgdHvrFNB1Ww5tdbGS9p8Ds5pHPP0fA1HUvbPq2rXz-Y1hZ4h_UzoTcDO3ZRQG-l6BqqHbL0myluveRHkLXBW5uhURVDt7L6l7L7qGwT8Hfc2I8ucKrSEnc-8QYxTOv1RoX9c95vGdY">
            <a:extLst>
              <a:ext uri="{FF2B5EF4-FFF2-40B4-BE49-F238E27FC236}">
                <a16:creationId xmlns:a16="http://schemas.microsoft.com/office/drawing/2014/main" id="{E77C9787-2A97-5F48-84CF-DBE0EC34D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125" y="453898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E4EFB-1892-464D-ABE4-384239D430AD}"/>
              </a:ext>
            </a:extLst>
          </p:cNvPr>
          <p:cNvSpPr txBox="1"/>
          <p:nvPr/>
        </p:nvSpPr>
        <p:spPr>
          <a:xfrm>
            <a:off x="4578684" y="7144964"/>
            <a:ext cx="447959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@</a:t>
            </a:r>
            <a:r>
              <a:rPr lang="en-US" sz="3840" dirty="0" err="1">
                <a:solidFill>
                  <a:schemeClr val="bg1"/>
                </a:solidFill>
              </a:rPr>
              <a:t>EijgermansPeter</a:t>
            </a:r>
            <a:endParaRPr lang="en-US" sz="3840" dirty="0">
              <a:solidFill>
                <a:schemeClr val="bg1"/>
              </a:solidFill>
            </a:endParaRPr>
          </a:p>
          <a:p>
            <a:br>
              <a:rPr lang="en-US" sz="3840" dirty="0"/>
            </a:br>
            <a:endParaRPr lang="en-US" sz="384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5A128-F156-934B-9C52-5239318DE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587" y="7284302"/>
            <a:ext cx="308097" cy="4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656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80975" indent="0">
              <a:buNone/>
            </a:pPr>
            <a:r>
              <a:rPr lang="en-US" dirty="0" err="1"/>
              <a:t>const</a:t>
            </a:r>
            <a:r>
              <a:rPr lang="en-US" dirty="0"/>
              <a:t> ="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classNameheader</a:t>
            </a:r>
            <a:r>
              <a:rPr lang="en-US" dirty="0"/>
              <a:t>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</a:t>
            </a:r>
            <a:r>
              <a:rPr lang="en-US" dirty="0" err="1"/>
              <a:t>logoUrl</a:t>
            </a:r>
            <a:r>
              <a:rPr lang="en-US" dirty="0"/>
              <a:t>}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4222750"/>
            <a:ext cx="5994400" cy="1308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6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095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u="sng" dirty="0">
                <a:solidFill>
                  <a:srgbClr val="0070C0"/>
                </a:solidFill>
              </a:rPr>
              <a:t>Provides:</a:t>
            </a:r>
          </a:p>
          <a:p>
            <a:pPr marL="180975" indent="0" algn="ctr">
              <a:buNone/>
            </a:pPr>
            <a:r>
              <a:rPr lang="en-US" sz="4000" b="1" dirty="0">
                <a:solidFill>
                  <a:srgbClr val="00B0F0"/>
                </a:solidFill>
              </a:rPr>
              <a:t>data</a:t>
            </a:r>
            <a:r>
              <a:rPr lang="en-US" sz="4000" dirty="0">
                <a:solidFill>
                  <a:srgbClr val="00B0F0"/>
                </a:solidFill>
              </a:rPr>
              <a:t> = state</a:t>
            </a:r>
          </a:p>
          <a:p>
            <a:pPr marL="180975" indent="0" algn="ctr">
              <a:buNone/>
            </a:pPr>
            <a:r>
              <a:rPr lang="en-US" sz="4000" b="1" dirty="0">
                <a:solidFill>
                  <a:srgbClr val="00B0F0"/>
                </a:solidFill>
              </a:rPr>
              <a:t>props</a:t>
            </a:r>
          </a:p>
          <a:p>
            <a:pPr marL="180975" indent="0" algn="ctr">
              <a:buNone/>
            </a:pPr>
            <a:r>
              <a:rPr lang="en-US" sz="4000" dirty="0"/>
              <a:t> </a:t>
            </a:r>
            <a:r>
              <a:rPr lang="en-US" sz="4000" b="1" dirty="0">
                <a:solidFill>
                  <a:srgbClr val="00B0F0"/>
                </a:solidFill>
              </a:rPr>
              <a:t>actions</a:t>
            </a:r>
            <a:r>
              <a:rPr lang="en-US" sz="4000" dirty="0">
                <a:solidFill>
                  <a:srgbClr val="00B0F0"/>
                </a:solidFill>
              </a:rPr>
              <a:t> (changed state)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24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/>
              <a:t>class </a:t>
            </a:r>
            <a:r>
              <a:rPr lang="en-US" sz="2400" dirty="0" err="1"/>
              <a:t>TeslaBattery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constructor () {</a:t>
            </a:r>
            <a:br>
              <a:rPr lang="en-US" sz="2400" dirty="0"/>
            </a:br>
            <a:r>
              <a:rPr lang="en-US" sz="24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>
                <a:solidFill>
                  <a:srgbClr val="FFFF00"/>
                </a:solidFill>
              </a:rPr>
              <a:t>		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/>
              <a:t>: [ ],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>
                <a:solidFill>
                  <a:srgbClr val="FFFF00"/>
                </a:solidFill>
              </a:rPr>
              <a:t>config</a:t>
            </a:r>
            <a:r>
              <a:rPr lang="en-US" sz="2400" dirty="0"/>
              <a:t>: {</a:t>
            </a:r>
            <a:br>
              <a:rPr lang="en-US" sz="2400" dirty="0"/>
            </a:br>
            <a:r>
              <a:rPr lang="en-US" sz="2400" dirty="0"/>
              <a:t>				speed: 55,</a:t>
            </a:r>
            <a:br>
              <a:rPr lang="en-US" sz="2400" dirty="0"/>
            </a:br>
            <a:r>
              <a:rPr lang="en-US" sz="2400" dirty="0"/>
              <a:t>				temperature: 20,</a:t>
            </a:r>
            <a:br>
              <a:rPr lang="en-US" sz="2400" dirty="0"/>
            </a:br>
            <a:r>
              <a:rPr lang="en-US" sz="2400" dirty="0"/>
              <a:t>				climate: true,</a:t>
            </a:r>
            <a:br>
              <a:rPr lang="en-US" sz="2400" dirty="0"/>
            </a:br>
            <a:r>
              <a:rPr lang="en-US" sz="2400" dirty="0"/>
              <a:t>				wheels: 19</a:t>
            </a:r>
            <a:br>
              <a:rPr lang="en-US" sz="2400" dirty="0"/>
            </a:br>
            <a:r>
              <a:rPr lang="en-US" sz="2400" dirty="0"/>
              <a:t>			}</a:t>
            </a:r>
            <a:br>
              <a:rPr lang="en-US" sz="2400" dirty="0"/>
            </a:br>
            <a:r>
              <a:rPr lang="en-US" sz="2400" dirty="0"/>
              <a:t>		}</a:t>
            </a:r>
            <a:br>
              <a:rPr lang="en-US" sz="2400" dirty="0"/>
            </a:br>
            <a:r>
              <a:rPr lang="en-US" sz="2400" dirty="0"/>
              <a:t>    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FFFF00"/>
                </a:solidFill>
              </a:rPr>
              <a:t>const</a:t>
            </a:r>
            <a:r>
              <a:rPr lang="en-US" sz="2400" dirty="0">
                <a:solidFill>
                  <a:srgbClr val="FFFF00"/>
                </a:solidFill>
              </a:rPr>
              <a:t> { config } =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;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	return (</a:t>
            </a:r>
            <a:br>
              <a:rPr lang="en-US" sz="2400" dirty="0"/>
            </a:br>
            <a:r>
              <a:rPr lang="en-US" sz="2400" dirty="0"/>
              <a:t>		&lt;form </a:t>
            </a:r>
            <a:r>
              <a:rPr lang="en-US" sz="2400" dirty="0" err="1"/>
              <a:t>className</a:t>
            </a:r>
            <a:r>
              <a:rPr lang="en-US" sz="2400" dirty="0"/>
              <a:t>="tesla-battery"&gt;</a:t>
            </a:r>
            <a:br>
              <a:rPr lang="en-US" sz="2400" dirty="0"/>
            </a:br>
            <a:r>
              <a:rPr lang="en-US" sz="2400" dirty="0"/>
              <a:t>			&lt;h1&gt;Range Per Charge&lt;/h1&gt;</a:t>
            </a:r>
            <a:br>
              <a:rPr lang="en-US" sz="2400" dirty="0"/>
            </a:br>
            <a:r>
              <a:rPr lang="en-US" sz="2400" dirty="0"/>
              <a:t>			&lt;</a:t>
            </a:r>
            <a:r>
              <a:rPr lang="en-US" sz="2400" dirty="0" err="1"/>
              <a:t>TeslaCar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={</a:t>
            </a:r>
            <a:r>
              <a:rPr lang="en-US" sz="2400" dirty="0" err="1"/>
              <a:t>config.wheels</a:t>
            </a:r>
            <a:r>
              <a:rPr lang="en-US" sz="2400" dirty="0"/>
              <a:t>}/&gt;</a:t>
            </a:r>
            <a:br>
              <a:rPr lang="en-US" sz="2400" dirty="0"/>
            </a:br>
            <a:r>
              <a:rPr lang="en-US" sz="2400" dirty="0"/>
              <a:t>		&lt;/form&gt;</a:t>
            </a:r>
            <a:br>
              <a:rPr lang="en-US" sz="2400" dirty="0"/>
            </a:br>
            <a:r>
              <a:rPr lang="en-US" sz="2400" dirty="0"/>
              <a:t>		)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78023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/>
            <a:r>
              <a:rPr lang="en-US" b="1" i="1" dirty="0" err="1"/>
              <a:t>carstats</a:t>
            </a:r>
            <a:r>
              <a:rPr lang="en-US" b="1" i="1" dirty="0"/>
              <a:t> (object array)</a:t>
            </a:r>
            <a:r>
              <a:rPr lang="en-US" dirty="0"/>
              <a:t> : contains the maximum battery range per model. This range is based on the user input (</a:t>
            </a:r>
            <a:r>
              <a:rPr lang="en-US" dirty="0" err="1"/>
              <a:t>wheelsize</a:t>
            </a:r>
            <a:r>
              <a:rPr lang="en-US" dirty="0"/>
              <a:t> – climate – speed - </a:t>
            </a:r>
            <a:r>
              <a:rPr lang="en-US" dirty="0" err="1"/>
              <a:t>temparature</a:t>
            </a:r>
            <a:r>
              <a:rPr lang="en-US" dirty="0"/>
              <a:t>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18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7D25-E65B-3E4D-862E-43BC3DA5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carstats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5C588-02FE-1943-9496-8C38276C6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[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{"model":"60","miles":267},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{"model":"60D","miles":271},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{"model":"75","miles":323},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{"model":"75D","miles":332},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{"model":"90D","miles":365},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{"model":"P100D","miles":409}</a:t>
            </a:r>
          </a:p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]</a:t>
            </a:r>
          </a:p>
          <a:p>
            <a:pPr marL="180975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87473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4CED-F841-BE49-9EAB-5F30F307C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Service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14F40A-2CC6-9C42-91C2-82AE551EB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44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32F2C-FB90-214B-B37E-145157851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D93017-3DF0-4A4F-8468-86FF7CA9B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1172" y="254000"/>
            <a:ext cx="9212245" cy="949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4984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151467"/>
            <a:ext cx="11216640" cy="141393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Exercise: check Tesla Battery Service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549" y="3140638"/>
            <a:ext cx="9579702" cy="5074249"/>
          </a:xfrm>
        </p:spPr>
      </p:pic>
    </p:spTree>
    <p:extLst>
      <p:ext uri="{BB962C8B-B14F-4D97-AF65-F5344CB8AC3E}">
        <p14:creationId xmlns:p14="http://schemas.microsoft.com/office/powerpoint/2010/main" val="140928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D8FA-4C52-B042-A7D4-01C42E47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Agenda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44044-0063-0743-8FEE-279D452D7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Choose your framework, ReactJS or </a:t>
            </a:r>
            <a:r>
              <a:rPr lang="en-US" b="1" dirty="0" err="1"/>
              <a:t>Vue.js</a:t>
            </a:r>
            <a:r>
              <a:rPr lang="en-US" b="1" dirty="0"/>
              <a:t>!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Component tree</a:t>
            </a:r>
          </a:p>
          <a:p>
            <a:pPr marL="0" indent="0" algn="ctr">
              <a:buNone/>
            </a:pPr>
            <a:r>
              <a:rPr lang="en-US" dirty="0"/>
              <a:t>Explain ReactJS</a:t>
            </a:r>
          </a:p>
          <a:p>
            <a:pPr marL="0" indent="0" algn="ctr">
              <a:buNone/>
            </a:pPr>
            <a:r>
              <a:rPr lang="en-US" dirty="0"/>
              <a:t>Explain </a:t>
            </a:r>
            <a:r>
              <a:rPr lang="en-US" dirty="0" err="1"/>
              <a:t>Vue.js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Start Workshop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EA4C6-33B9-3141-AB6D-4355DF8A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1479" y="6644845"/>
            <a:ext cx="521557" cy="5215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BAED8E-7CE5-5B47-B3CF-EBA979F0F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479" y="5429878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366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209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Changing State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00B0F0"/>
                </a:solidFill>
              </a:rPr>
              <a:t>this.setState</a:t>
            </a:r>
            <a:r>
              <a:rPr lang="en-US" sz="4400" b="1" i="1" dirty="0">
                <a:solidFill>
                  <a:srgbClr val="00B0F0"/>
                </a:solidFill>
              </a:rPr>
              <a:t>( { </a:t>
            </a:r>
            <a:r>
              <a:rPr lang="mr-IN" sz="4400" b="1" i="1" dirty="0">
                <a:solidFill>
                  <a:srgbClr val="00B0F0"/>
                </a:solidFill>
              </a:rPr>
              <a:t>…</a:t>
            </a:r>
            <a:r>
              <a:rPr lang="nl-NL" sz="4400" b="1" i="1" dirty="0">
                <a:solidFill>
                  <a:srgbClr val="00B0F0"/>
                </a:solidFill>
              </a:rPr>
              <a:t> </a:t>
            </a:r>
            <a:r>
              <a:rPr lang="en-US" sz="44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E8D00-41B7-494E-9BD7-4D920D10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95944"/>
            <a:ext cx="11099799" cy="9557656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b="1" dirty="0"/>
              <a:t> </a:t>
            </a:r>
            <a:r>
              <a:rPr lang="en-US" sz="2400" dirty="0"/>
              <a:t>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my friend !</a:t>
            </a:r>
            <a:r>
              <a:rPr lang="en-US" sz="2400" dirty="0"/>
              <a:t>!"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	return &lt;h1&gt;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Hello</a:t>
            </a:r>
            <a:r>
              <a:rPr lang="en-US" sz="2400" dirty="0"/>
              <a:t>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0CBE96-6553-364D-B08A-AB3CEC82B7B0}"/>
              </a:ext>
            </a:extLst>
          </p:cNvPr>
          <p:cNvSpPr txBox="1"/>
          <p:nvPr/>
        </p:nvSpPr>
        <p:spPr>
          <a:xfrm>
            <a:off x="9437915" y="6041570"/>
            <a:ext cx="2400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048D91-BA8F-2940-9A89-D4E8D2029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122" y="8195129"/>
            <a:ext cx="35179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174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000" dirty="0"/>
              <a:t>class </a:t>
            </a:r>
            <a:r>
              <a:rPr lang="en-US" sz="2000" b="1" i="1" dirty="0" err="1">
                <a:solidFill>
                  <a:srgbClr val="00B0F0"/>
                </a:solidFill>
              </a:rPr>
              <a:t>W</a:t>
            </a:r>
            <a:r>
              <a:rPr lang="en-US" sz="2000" i="1" dirty="0" err="1">
                <a:solidFill>
                  <a:srgbClr val="00B0F0"/>
                </a:solidFill>
              </a:rPr>
              <a:t>elcome</a:t>
            </a:r>
            <a:r>
              <a:rPr lang="en-US" sz="2000" b="1" i="1" dirty="0" err="1">
                <a:solidFill>
                  <a:srgbClr val="00B0F0"/>
                </a:solidFill>
              </a:rPr>
              <a:t>Statefull</a:t>
            </a:r>
            <a:r>
              <a:rPr lang="en-US" sz="2000" dirty="0"/>
              <a:t> 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	constructor(){</a:t>
            </a:r>
            <a:br>
              <a:rPr lang="en-US" sz="2000" dirty="0"/>
            </a:br>
            <a:r>
              <a:rPr lang="en-US" sz="2000" dirty="0"/>
              <a:t>		super();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dirty="0" err="1">
                <a:solidFill>
                  <a:srgbClr val="00B0F0"/>
                </a:solidFill>
              </a:rPr>
              <a:t>this.state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/>
              <a:t>= {</a:t>
            </a:r>
            <a:br>
              <a:rPr lang="en-US" sz="2000" dirty="0"/>
            </a:br>
            <a:r>
              <a:rPr lang="en-US" sz="2000" dirty="0"/>
              <a:t>			message: "</a:t>
            </a:r>
            <a:r>
              <a:rPr lang="en-US" sz="2000" dirty="0">
                <a:solidFill>
                  <a:schemeClr val="bg1"/>
                </a:solidFill>
              </a:rPr>
              <a:t>my friend !</a:t>
            </a:r>
            <a:r>
              <a:rPr lang="en-US" sz="2000" dirty="0"/>
              <a:t>"</a:t>
            </a:r>
            <a:br>
              <a:rPr lang="en-US" sz="2000" dirty="0"/>
            </a:br>
            <a:r>
              <a:rPr lang="en-US" sz="2000" dirty="0"/>
              <a:t>		};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this.updateMessage.</a:t>
            </a:r>
            <a:r>
              <a:rPr lang="en-US" sz="2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  <a:br>
              <a:rPr lang="en-US" sz="2000" b="1" dirty="0"/>
            </a:br>
            <a:r>
              <a:rPr lang="en-US" sz="2000" b="1" dirty="0"/>
              <a:t>	</a:t>
            </a:r>
            <a:r>
              <a:rPr lang="en-US" sz="2000" dirty="0"/>
              <a:t>}</a:t>
            </a:r>
            <a:r>
              <a:rPr lang="en-US" sz="2000" b="1" dirty="0"/>
              <a:t>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( ) </a:t>
            </a:r>
            <a:r>
              <a:rPr lang="en-US" sz="2000" b="1" dirty="0"/>
              <a:t>{</a:t>
            </a:r>
            <a:br>
              <a:rPr lang="en-US" sz="2000" b="1" dirty="0"/>
            </a:br>
            <a:r>
              <a:rPr lang="en-US" sz="2000" b="1" dirty="0"/>
              <a:t>		</a:t>
            </a:r>
            <a:r>
              <a:rPr lang="en-US" sz="2000" b="1" dirty="0" err="1">
                <a:solidFill>
                  <a:srgbClr val="00B0F0"/>
                </a:solidFill>
                <a:highlight>
                  <a:srgbClr val="FFFF00"/>
                </a:highlight>
              </a:rPr>
              <a:t>this.setState</a:t>
            </a:r>
            <a:r>
              <a:rPr lang="en-US" sz="2000" b="1" dirty="0"/>
              <a:t>({</a:t>
            </a:r>
            <a:br>
              <a:rPr lang="en-US" sz="2000" b="1" dirty="0"/>
            </a:br>
            <a:r>
              <a:rPr lang="en-US" sz="2000" b="1" dirty="0"/>
              <a:t>			message: "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0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000" b="1" dirty="0">
                <a:solidFill>
                  <a:schemeClr val="tx1"/>
                </a:solidFill>
              </a:rPr>
              <a:t>"</a:t>
            </a:r>
            <a:br>
              <a:rPr lang="en-US" sz="2000" b="1" dirty="0"/>
            </a:br>
            <a:r>
              <a:rPr lang="en-US" sz="2000" b="1" dirty="0"/>
              <a:t>		});</a:t>
            </a:r>
            <a:br>
              <a:rPr lang="en-US" sz="2000" b="1" dirty="0"/>
            </a:br>
            <a:r>
              <a:rPr lang="en-US" sz="2000" b="1" dirty="0"/>
              <a:t>	}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dirty="0">
                <a:solidFill>
                  <a:srgbClr val="00B0F0"/>
                </a:solidFill>
              </a:rPr>
              <a:t>render( )</a:t>
            </a:r>
            <a:r>
              <a:rPr lang="en-US" sz="2000" dirty="0"/>
              <a:t> {</a:t>
            </a:r>
            <a:br>
              <a:rPr lang="en-US" sz="2000" dirty="0"/>
            </a:br>
            <a:r>
              <a:rPr lang="en-US" sz="2000" dirty="0"/>
              <a:t>		 return (</a:t>
            </a:r>
            <a:br>
              <a:rPr lang="en-US" sz="2000" dirty="0"/>
            </a:br>
            <a:r>
              <a:rPr lang="en-US" sz="2000" dirty="0"/>
              <a:t>		&lt;div&gt;</a:t>
            </a:r>
            <a:br>
              <a:rPr lang="en-US" sz="2000" dirty="0"/>
            </a:br>
            <a:r>
              <a:rPr lang="en-US" sz="2000" dirty="0"/>
              <a:t>			&lt;h1&gt;Hello {</a:t>
            </a:r>
            <a:r>
              <a:rPr lang="en-US" sz="2000" dirty="0" err="1">
                <a:solidFill>
                  <a:srgbClr val="00B0F0"/>
                </a:solidFill>
              </a:rPr>
              <a:t>this.state.message</a:t>
            </a:r>
            <a:r>
              <a:rPr lang="en-US" sz="2000" dirty="0"/>
              <a:t>}!&lt;/h1&gt;</a:t>
            </a:r>
            <a:br>
              <a:rPr lang="en-US" sz="2000" dirty="0"/>
            </a:br>
            <a:r>
              <a:rPr lang="en-US" sz="2000" dirty="0"/>
              <a:t>			&lt;button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onClick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=</a:t>
            </a:r>
            <a:r>
              <a:rPr lang="en-US" sz="2000" b="1" dirty="0"/>
              <a:t>{</a:t>
            </a:r>
            <a:r>
              <a:rPr lang="en-US" sz="2000" b="1" dirty="0" err="1"/>
              <a:t>this.updateMessage</a:t>
            </a:r>
            <a:r>
              <a:rPr lang="en-US" sz="2000" b="1" dirty="0"/>
              <a:t>}</a:t>
            </a:r>
            <a:r>
              <a:rPr lang="en-US" sz="2000" dirty="0"/>
              <a:t>&gt;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Click me!&lt;</a:t>
            </a:r>
            <a:r>
              <a:rPr lang="en-US" sz="2000" dirty="0">
                <a:highlight>
                  <a:srgbClr val="FFFF00"/>
                </a:highlight>
              </a:rPr>
              <a:t>/</a:t>
            </a:r>
            <a:r>
              <a:rPr lang="en-US" sz="2000" dirty="0"/>
              <a:t>button&gt;</a:t>
            </a:r>
            <a:br>
              <a:rPr lang="en-US" sz="2000" dirty="0"/>
            </a:br>
            <a:r>
              <a:rPr lang="en-US" sz="2000" dirty="0"/>
              <a:t>		&lt;/div&gt; </a:t>
            </a:r>
            <a:br>
              <a:rPr lang="en-US" sz="2000" dirty="0"/>
            </a:br>
            <a:r>
              <a:rPr lang="en-US" sz="2000" dirty="0"/>
              <a:t>		)</a:t>
            </a:r>
            <a:br>
              <a:rPr lang="en-US" sz="2000" dirty="0"/>
            </a:br>
            <a:r>
              <a:rPr lang="en-US" sz="2000" dirty="0"/>
              <a:t>	}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5FB00-9158-7C4C-A886-FE292E311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645" y="8301955"/>
            <a:ext cx="6990443" cy="11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759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EA564-6DED-864E-829A-625D6BE63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4178300"/>
            <a:ext cx="8356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406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this.statsUpdate.bind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&lt;</a:t>
            </a:r>
            <a:r>
              <a:rPr lang="en-US" sz="1600" dirty="0" err="1"/>
              <a:t>TeslaCar</a:t>
            </a:r>
            <a:r>
              <a:rPr lang="en-US" sz="1600" dirty="0"/>
              <a:t> </a:t>
            </a:r>
            <a:r>
              <a:rPr lang="en-US" sz="1600" dirty="0" err="1">
                <a:solidFill>
                  <a:srgbClr val="FFFF00"/>
                </a:solidFill>
              </a:rPr>
              <a:t>wheelsize</a:t>
            </a:r>
            <a:r>
              <a:rPr lang="en-US" sz="1600" dirty="0"/>
              <a:t>={</a:t>
            </a:r>
            <a:r>
              <a:rPr lang="en-US" sz="1600" dirty="0" err="1"/>
              <a:t>config.wheels</a:t>
            </a:r>
            <a:r>
              <a:rPr lang="en-US" sz="1600" dirty="0"/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44315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3023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324048-EC5B-F14D-982B-1679BBCACE1D}"/>
              </a:ext>
            </a:extLst>
          </p:cNvPr>
          <p:cNvSpPr txBox="1"/>
          <p:nvPr/>
        </p:nvSpPr>
        <p:spPr>
          <a:xfrm>
            <a:off x="3037114" y="5984475"/>
            <a:ext cx="110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FF00"/>
                </a:solidFill>
              </a:rPr>
              <a:t>wheelsize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5527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8501743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this.statsUpdate</a:t>
            </a:r>
            <a:r>
              <a:rPr lang="en-US" sz="1600" dirty="0">
                <a:solidFill>
                  <a:schemeClr val="bg1"/>
                </a:solidFill>
              </a:rPr>
              <a:t> = </a:t>
            </a:r>
            <a:r>
              <a:rPr lang="en-US" sz="1600" dirty="0" err="1">
                <a:solidFill>
                  <a:schemeClr val="bg1"/>
                </a:solidFill>
              </a:rPr>
              <a:t>this.statsUpdate.bind</a:t>
            </a:r>
            <a:r>
              <a:rPr lang="en-US" sz="1600" dirty="0">
                <a:solidFill>
                  <a:schemeClr val="bg1"/>
                </a:solidFill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&lt;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TeslaCar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={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config.wheels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42ADF-60F7-1B41-B09B-BE3CFAC44150}"/>
              </a:ext>
            </a:extLst>
          </p:cNvPr>
          <p:cNvSpPr txBox="1"/>
          <p:nvPr/>
        </p:nvSpPr>
        <p:spPr>
          <a:xfrm>
            <a:off x="13347700" y="8258175"/>
            <a:ext cx="2397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endParaRPr lang="en-US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718050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EFC32-84F8-A445-8F84-6D104B1B1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93A-2567-D347-814D-93217D26F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120" b="1" dirty="0">
                <a:solidFill>
                  <a:srgbClr val="00B0F0"/>
                </a:solidFill>
              </a:rPr>
              <a:t>Receiving props in Tesla Car Component</a:t>
            </a:r>
            <a:endParaRPr lang="en-US" sz="512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110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585" y="1730830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props in 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205230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TeslaCar</a:t>
            </a:r>
            <a:r>
              <a:rPr lang="en-US" sz="2400" dirty="0"/>
              <a:t> = (</a:t>
            </a:r>
            <a:r>
              <a:rPr lang="en-US" sz="2400" b="1" dirty="0">
                <a:solidFill>
                  <a:srgbClr val="FFFF00"/>
                </a:solidFill>
              </a:rPr>
              <a:t>props</a:t>
            </a:r>
            <a:r>
              <a:rPr lang="en-US" sz="2400" dirty="0"/>
              <a:t>) =&gt; (</a:t>
            </a:r>
            <a:br>
              <a:rPr lang="en-US" sz="2400" dirty="0"/>
            </a:br>
            <a:r>
              <a:rPr lang="en-US" sz="2400" dirty="0"/>
              <a:t>	&lt;div </a:t>
            </a:r>
            <a:r>
              <a:rPr lang="en-US" sz="2400" dirty="0" err="1"/>
              <a:t>className</a:t>
            </a:r>
            <a:r>
              <a:rPr lang="en-US" sz="2400" dirty="0"/>
              <a:t>="tesla-car"&gt;</a:t>
            </a:r>
            <a:br>
              <a:rPr lang="en-US" sz="2400" dirty="0"/>
            </a:br>
            <a:r>
              <a:rPr lang="en-US" sz="2400" dirty="0"/>
              <a:t>	  &lt;div </a:t>
            </a:r>
            <a:r>
              <a:rPr lang="en-US" sz="2400" dirty="0" err="1"/>
              <a:t>className</a:t>
            </a:r>
            <a:r>
              <a:rPr lang="en-US" sz="2400" dirty="0"/>
              <a:t>="tesla-wheels"&gt;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tesla-wheel--front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tesla-wheel--rear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&lt;/div&gt;</a:t>
            </a:r>
            <a:br>
              <a:rPr lang="en-US" sz="2400" dirty="0"/>
            </a:br>
            <a:r>
              <a:rPr lang="en-US" sz="2400" dirty="0"/>
              <a:t>	&lt;/div&gt;</a:t>
            </a:r>
            <a:br>
              <a:rPr lang="en-US" sz="2400" dirty="0"/>
            </a:br>
            <a:r>
              <a:rPr lang="en-US" sz="2400" dirty="0"/>
              <a:t>);</a:t>
            </a:r>
          </a:p>
          <a:p>
            <a:pPr marL="180975" indent="0">
              <a:buNone/>
            </a:pPr>
            <a:r>
              <a:rPr lang="en-US" sz="2400" dirty="0" err="1"/>
              <a:t>TeslaCar.propTypes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: </a:t>
            </a:r>
            <a:r>
              <a:rPr lang="en-US" sz="2400" dirty="0" err="1"/>
              <a:t>React.PropTypes.number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marL="180975" indent="0">
              <a:buNone/>
            </a:pPr>
            <a:r>
              <a:rPr lang="en-US" sz="2400" dirty="0"/>
              <a:t>export default </a:t>
            </a:r>
            <a:r>
              <a:rPr lang="en-US" sz="2400" dirty="0" err="1"/>
              <a:t>TeslaCar</a:t>
            </a:r>
            <a:r>
              <a:rPr lang="en-US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1816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97497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Unmounting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Mounting</a:t>
            </a:r>
            <a:r>
              <a:rPr lang="en-US" dirty="0"/>
              <a:t>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componentWillMount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componentWillReceiveProps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shouldComponentUpdate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componentDidUpdate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componentWillUnmount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465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3233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  </a:t>
            </a:r>
            <a:r>
              <a:rPr lang="en-US" dirty="0">
                <a:solidFill>
                  <a:srgbClr val="00B0F0"/>
                </a:solidFill>
              </a:rPr>
              <a:t>(https://</a:t>
            </a:r>
            <a:r>
              <a:rPr lang="en-US" dirty="0" err="1">
                <a:solidFill>
                  <a:srgbClr val="00B0F0"/>
                </a:solidFill>
              </a:rPr>
              <a:t>nodejs.org</a:t>
            </a:r>
            <a:r>
              <a:rPr lang="en-US" dirty="0">
                <a:solidFill>
                  <a:srgbClr val="00B0F0"/>
                </a:solidFill>
              </a:rPr>
              <a:t>/)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10666</TotalTime>
  <Words>859</Words>
  <Application>Microsoft Macintosh PowerPoint</Application>
  <PresentationFormat>Custom</PresentationFormat>
  <Paragraphs>366</Paragraphs>
  <Slides>47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 MT Condensed Light</vt:lpstr>
      <vt:lpstr>Andale Mono</vt:lpstr>
      <vt:lpstr>Arial</vt:lpstr>
      <vt:lpstr>Calibri</vt:lpstr>
      <vt:lpstr>Consolas</vt:lpstr>
      <vt:lpstr>Helvetica Neue</vt:lpstr>
      <vt:lpstr>Wingdings</vt:lpstr>
      <vt:lpstr>Black</vt:lpstr>
      <vt:lpstr>PowerPoint Presentation</vt:lpstr>
      <vt:lpstr>Peter Eijgermans</vt:lpstr>
      <vt:lpstr>Agenda workshop</vt:lpstr>
      <vt:lpstr>PowerPoint Presentation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Components</vt:lpstr>
      <vt:lpstr>The UI is represented by a component tree</vt:lpstr>
      <vt:lpstr>Project structure</vt:lpstr>
      <vt:lpstr>Components tree</vt:lpstr>
      <vt:lpstr>App.js component</vt:lpstr>
      <vt:lpstr>Header component</vt:lpstr>
      <vt:lpstr>Header</vt:lpstr>
      <vt:lpstr>Components tree</vt:lpstr>
      <vt:lpstr>Tesla Battery Component</vt:lpstr>
      <vt:lpstr>PowerPoint Presentation</vt:lpstr>
      <vt:lpstr>State of the App</vt:lpstr>
      <vt:lpstr>carstats</vt:lpstr>
      <vt:lpstr>  Tesla Battery Service  </vt:lpstr>
      <vt:lpstr>PowerPoint Presentation</vt:lpstr>
      <vt:lpstr>Exercise: check Tesla Battery Service</vt:lpstr>
      <vt:lpstr>Changing State</vt:lpstr>
      <vt:lpstr>Changing State</vt:lpstr>
      <vt:lpstr>PowerPoint Presentation</vt:lpstr>
      <vt:lpstr>PowerPoint Presentation</vt:lpstr>
      <vt:lpstr>PowerPoint Presentation</vt:lpstr>
      <vt:lpstr>PowerPoint Presentation</vt:lpstr>
      <vt:lpstr>Tesla Car Component</vt:lpstr>
      <vt:lpstr>passing props to  Tesla Car Component</vt:lpstr>
      <vt:lpstr>PowerPoint Presentation</vt:lpstr>
      <vt:lpstr>PowerPoint Presentation</vt:lpstr>
      <vt:lpstr>Receiving props in Tesla Car Component</vt:lpstr>
      <vt:lpstr> Github workshop!</vt:lpstr>
      <vt:lpstr>Component: lifecycles</vt:lpstr>
      <vt:lpstr>Component: lifecycles</vt:lpstr>
      <vt:lpstr>Component: lifecycles</vt:lpstr>
      <vt:lpstr>Component: lifecycles</vt:lpstr>
      <vt:lpstr>Additional information</vt:lpstr>
      <vt:lpstr> Github workshop!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249</cp:revision>
  <dcterms:modified xsi:type="dcterms:W3CDTF">2018-12-19T15:50:06Z</dcterms:modified>
</cp:coreProperties>
</file>